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18719800" cy="23760113"/>
  <p:notesSz cx="6858000" cy="9144000"/>
  <p:defaultTextStyle>
    <a:defPPr>
      <a:defRPr lang="cs-CZ"/>
    </a:defPPr>
    <a:lvl1pPr marL="0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1pPr>
    <a:lvl2pPr marL="1010869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2pPr>
    <a:lvl3pPr marL="2021738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3pPr>
    <a:lvl4pPr marL="3032608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4pPr>
    <a:lvl5pPr marL="4043477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5pPr>
    <a:lvl6pPr marL="5054346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6pPr>
    <a:lvl7pPr marL="6065215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7pPr>
    <a:lvl8pPr marL="7076084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8pPr>
    <a:lvl9pPr marL="8086954" algn="l" defTabSz="2021738" rtl="0" eaLnBrk="1" latinLnBrk="0" hangingPunct="1">
      <a:defRPr sz="39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B8F"/>
    <a:srgbClr val="78B832"/>
    <a:srgbClr val="E60000"/>
    <a:srgbClr val="E4A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60" d="100"/>
          <a:sy n="60" d="100"/>
        </p:scale>
        <p:origin x="1044" y="-4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Dr. Zitniakova Gurgova Beata PhD." userId="03e13770-985b-45ed-a8da-4e918e5270df" providerId="ADAL" clId="{D5F26099-EA3C-498C-9623-39663AAD9864}"/>
    <pc:docChg chg="undo custSel modSld">
      <pc:chgData name="PhDr. Zitniakova Gurgova Beata PhD." userId="03e13770-985b-45ed-a8da-4e918e5270df" providerId="ADAL" clId="{D5F26099-EA3C-498C-9623-39663AAD9864}" dt="2025-06-06T08:32:17.051" v="224" actId="1076"/>
      <pc:docMkLst>
        <pc:docMk/>
      </pc:docMkLst>
      <pc:sldChg chg="addSp delSp modSp mod">
        <pc:chgData name="PhDr. Zitniakova Gurgova Beata PhD." userId="03e13770-985b-45ed-a8da-4e918e5270df" providerId="ADAL" clId="{D5F26099-EA3C-498C-9623-39663AAD9864}" dt="2025-06-06T08:32:17.051" v="224" actId="1076"/>
        <pc:sldMkLst>
          <pc:docMk/>
          <pc:sldMk cId="1327508263" sldId="256"/>
        </pc:sldMkLst>
        <pc:spChg chg="mod">
          <ac:chgData name="PhDr. Zitniakova Gurgova Beata PhD." userId="03e13770-985b-45ed-a8da-4e918e5270df" providerId="ADAL" clId="{D5F26099-EA3C-498C-9623-39663AAD9864}" dt="2025-06-06T08:21:51.222" v="178" actId="14100"/>
          <ac:spMkLst>
            <pc:docMk/>
            <pc:sldMk cId="1327508263" sldId="256"/>
            <ac:spMk id="6" creationId="{00000000-0000-0000-0000-000000000000}"/>
          </ac:spMkLst>
        </pc:spChg>
        <pc:spChg chg="mod">
          <ac:chgData name="PhDr. Zitniakova Gurgova Beata PhD." userId="03e13770-985b-45ed-a8da-4e918e5270df" providerId="ADAL" clId="{D5F26099-EA3C-498C-9623-39663AAD9864}" dt="2025-06-06T08:22:13.115" v="180" actId="2711"/>
          <ac:spMkLst>
            <pc:docMk/>
            <pc:sldMk cId="1327508263" sldId="256"/>
            <ac:spMk id="7" creationId="{00000000-0000-0000-0000-000000000000}"/>
          </ac:spMkLst>
        </pc:spChg>
        <pc:spChg chg="mod">
          <ac:chgData name="PhDr. Zitniakova Gurgova Beata PhD." userId="03e13770-985b-45ed-a8da-4e918e5270df" providerId="ADAL" clId="{D5F26099-EA3C-498C-9623-39663AAD9864}" dt="2025-06-06T08:22:24.560" v="182" actId="1076"/>
          <ac:spMkLst>
            <pc:docMk/>
            <pc:sldMk cId="1327508263" sldId="256"/>
            <ac:spMk id="8" creationId="{00000000-0000-0000-0000-000000000000}"/>
          </ac:spMkLst>
        </pc:spChg>
        <pc:spChg chg="mod">
          <ac:chgData name="PhDr. Zitniakova Gurgova Beata PhD." userId="03e13770-985b-45ed-a8da-4e918e5270df" providerId="ADAL" clId="{D5F26099-EA3C-498C-9623-39663AAD9864}" dt="2025-06-06T08:22:39.280" v="184" actId="2711"/>
          <ac:spMkLst>
            <pc:docMk/>
            <pc:sldMk cId="1327508263" sldId="256"/>
            <ac:spMk id="9" creationId="{00000000-0000-0000-0000-000000000000}"/>
          </ac:spMkLst>
        </pc:spChg>
        <pc:spChg chg="mod">
          <ac:chgData name="PhDr. Zitniakova Gurgova Beata PhD." userId="03e13770-985b-45ed-a8da-4e918e5270df" providerId="ADAL" clId="{D5F26099-EA3C-498C-9623-39663AAD9864}" dt="2025-06-06T08:24:04.893" v="188" actId="947"/>
          <ac:spMkLst>
            <pc:docMk/>
            <pc:sldMk cId="1327508263" sldId="256"/>
            <ac:spMk id="10" creationId="{00000000-0000-0000-0000-000000000000}"/>
          </ac:spMkLst>
        </pc:spChg>
        <pc:spChg chg="del">
          <ac:chgData name="PhDr. Zitniakova Gurgova Beata PhD." userId="03e13770-985b-45ed-a8da-4e918e5270df" providerId="ADAL" clId="{D5F26099-EA3C-498C-9623-39663AAD9864}" dt="2025-06-06T08:00:44.445" v="62" actId="478"/>
          <ac:spMkLst>
            <pc:docMk/>
            <pc:sldMk cId="1327508263" sldId="256"/>
            <ac:spMk id="11" creationId="{00000000-0000-0000-0000-000000000000}"/>
          </ac:spMkLst>
        </pc:spChg>
        <pc:spChg chg="del mod">
          <ac:chgData name="PhDr. Zitniakova Gurgova Beata PhD." userId="03e13770-985b-45ed-a8da-4e918e5270df" providerId="ADAL" clId="{D5F26099-EA3C-498C-9623-39663AAD9864}" dt="2025-06-06T08:24:11.089" v="189" actId="478"/>
          <ac:spMkLst>
            <pc:docMk/>
            <pc:sldMk cId="1327508263" sldId="256"/>
            <ac:spMk id="12" creationId="{00000000-0000-0000-0000-000000000000}"/>
          </ac:spMkLst>
        </pc:spChg>
        <pc:spChg chg="mod">
          <ac:chgData name="PhDr. Zitniakova Gurgova Beata PhD." userId="03e13770-985b-45ed-a8da-4e918e5270df" providerId="ADAL" clId="{D5F26099-EA3C-498C-9623-39663AAD9864}" dt="2025-06-06T08:24:22.108" v="190" actId="947"/>
          <ac:spMkLst>
            <pc:docMk/>
            <pc:sldMk cId="1327508263" sldId="256"/>
            <ac:spMk id="13" creationId="{00000000-0000-0000-0000-000000000000}"/>
          </ac:spMkLst>
        </pc:spChg>
        <pc:spChg chg="del">
          <ac:chgData name="PhDr. Zitniakova Gurgova Beata PhD." userId="03e13770-985b-45ed-a8da-4e918e5270df" providerId="ADAL" clId="{D5F26099-EA3C-498C-9623-39663AAD9864}" dt="2025-06-06T08:12:47.990" v="123" actId="478"/>
          <ac:spMkLst>
            <pc:docMk/>
            <pc:sldMk cId="1327508263" sldId="256"/>
            <ac:spMk id="17" creationId="{00000000-0000-0000-0000-000000000000}"/>
          </ac:spMkLst>
        </pc:spChg>
        <pc:spChg chg="del mod">
          <ac:chgData name="PhDr. Zitniakova Gurgova Beata PhD." userId="03e13770-985b-45ed-a8da-4e918e5270df" providerId="ADAL" clId="{D5F26099-EA3C-498C-9623-39663AAD9864}" dt="2025-06-06T08:09:20.349" v="106"/>
          <ac:spMkLst>
            <pc:docMk/>
            <pc:sldMk cId="1327508263" sldId="256"/>
            <ac:spMk id="21" creationId="{8CCC83C3-2513-4446-8928-3F99D6315D17}"/>
          </ac:spMkLst>
        </pc:spChg>
        <pc:spChg chg="del">
          <ac:chgData name="PhDr. Zitniakova Gurgova Beata PhD." userId="03e13770-985b-45ed-a8da-4e918e5270df" providerId="ADAL" clId="{D5F26099-EA3C-498C-9623-39663AAD9864}" dt="2025-06-06T07:53:05.118" v="27" actId="478"/>
          <ac:spMkLst>
            <pc:docMk/>
            <pc:sldMk cId="1327508263" sldId="256"/>
            <ac:spMk id="26" creationId="{17609AFE-B1A8-408D-AABE-BE4681E06736}"/>
          </ac:spMkLst>
        </pc:spChg>
        <pc:spChg chg="del mod">
          <ac:chgData name="PhDr. Zitniakova Gurgova Beata PhD." userId="03e13770-985b-45ed-a8da-4e918e5270df" providerId="ADAL" clId="{D5F26099-EA3C-498C-9623-39663AAD9864}" dt="2025-06-06T08:09:20.349" v="108"/>
          <ac:spMkLst>
            <pc:docMk/>
            <pc:sldMk cId="1327508263" sldId="256"/>
            <ac:spMk id="28" creationId="{DA774224-E66C-4997-910F-848895850B5A}"/>
          </ac:spMkLst>
        </pc:spChg>
        <pc:spChg chg="del">
          <ac:chgData name="PhDr. Zitniakova Gurgova Beata PhD." userId="03e13770-985b-45ed-a8da-4e918e5270df" providerId="ADAL" clId="{D5F26099-EA3C-498C-9623-39663AAD9864}" dt="2025-06-06T07:53:09.158" v="29" actId="478"/>
          <ac:spMkLst>
            <pc:docMk/>
            <pc:sldMk cId="1327508263" sldId="256"/>
            <ac:spMk id="29" creationId="{EE2CAE11-B76D-459D-8841-C021A5E9003E}"/>
          </ac:spMkLst>
        </pc:spChg>
        <pc:graphicFrameChg chg="del">
          <ac:chgData name="PhDr. Zitniakova Gurgova Beata PhD." userId="03e13770-985b-45ed-a8da-4e918e5270df" providerId="ADAL" clId="{D5F26099-EA3C-498C-9623-39663AAD9864}" dt="2025-06-06T07:53:07.493" v="28" actId="478"/>
          <ac:graphicFrameMkLst>
            <pc:docMk/>
            <pc:sldMk cId="1327508263" sldId="256"/>
            <ac:graphicFrameMk id="27" creationId="{BB34C3E5-9122-48EA-BF70-F5C3C04CAC4F}"/>
          </ac:graphicFrameMkLst>
        </pc:graphicFrameChg>
        <pc:picChg chg="del">
          <ac:chgData name="PhDr. Zitniakova Gurgova Beata PhD." userId="03e13770-985b-45ed-a8da-4e918e5270df" providerId="ADAL" clId="{D5F26099-EA3C-498C-9623-39663AAD9864}" dt="2025-06-06T07:54:50.991" v="35" actId="478"/>
          <ac:picMkLst>
            <pc:docMk/>
            <pc:sldMk cId="1327508263" sldId="256"/>
            <ac:picMk id="3" creationId="{A08B7AD4-B745-411D-8238-EB3CBB03AA0C}"/>
          </ac:picMkLst>
        </pc:picChg>
        <pc:picChg chg="del">
          <ac:chgData name="PhDr. Zitniakova Gurgova Beata PhD." userId="03e13770-985b-45ed-a8da-4e918e5270df" providerId="ADAL" clId="{D5F26099-EA3C-498C-9623-39663AAD9864}" dt="2025-06-06T07:50:35.660" v="21" actId="478"/>
          <ac:picMkLst>
            <pc:docMk/>
            <pc:sldMk cId="1327508263" sldId="256"/>
            <ac:picMk id="18" creationId="{F02A2D4B-E069-44A7-A822-F9C3AAAA5DD6}"/>
          </ac:picMkLst>
        </pc:picChg>
        <pc:picChg chg="add del mod">
          <ac:chgData name="PhDr. Zitniakova Gurgova Beata PhD." userId="03e13770-985b-45ed-a8da-4e918e5270df" providerId="ADAL" clId="{D5F26099-EA3C-498C-9623-39663AAD9864}" dt="2025-06-06T08:26:47.582" v="202" actId="478"/>
          <ac:picMkLst>
            <pc:docMk/>
            <pc:sldMk cId="1327508263" sldId="256"/>
            <ac:picMk id="20" creationId="{DF687DE1-1524-42FA-8373-61FB455A2F99}"/>
          </ac:picMkLst>
        </pc:picChg>
        <pc:picChg chg="add mod">
          <ac:chgData name="PhDr. Zitniakova Gurgova Beata PhD." userId="03e13770-985b-45ed-a8da-4e918e5270df" providerId="ADAL" clId="{D5F26099-EA3C-498C-9623-39663AAD9864}" dt="2025-06-06T08:25:04.924" v="193" actId="1076"/>
          <ac:picMkLst>
            <pc:docMk/>
            <pc:sldMk cId="1327508263" sldId="256"/>
            <ac:picMk id="22" creationId="{EF110FB2-8BAD-4988-A4F9-E3FE2244604B}"/>
          </ac:picMkLst>
        </pc:picChg>
        <pc:picChg chg="del">
          <ac:chgData name="PhDr. Zitniakova Gurgova Beata PhD." userId="03e13770-985b-45ed-a8da-4e918e5270df" providerId="ADAL" clId="{D5F26099-EA3C-498C-9623-39663AAD9864}" dt="2025-06-06T07:52:59.803" v="26" actId="478"/>
          <ac:picMkLst>
            <pc:docMk/>
            <pc:sldMk cId="1327508263" sldId="256"/>
            <ac:picMk id="23" creationId="{05E64685-3F5E-4367-BA05-CBE791D888A8}"/>
          </ac:picMkLst>
        </pc:picChg>
        <pc:picChg chg="add mod">
          <ac:chgData name="PhDr. Zitniakova Gurgova Beata PhD." userId="03e13770-985b-45ed-a8da-4e918e5270df" providerId="ADAL" clId="{D5F26099-EA3C-498C-9623-39663AAD9864}" dt="2025-06-06T08:26:20.326" v="201" actId="1076"/>
          <ac:picMkLst>
            <pc:docMk/>
            <pc:sldMk cId="1327508263" sldId="256"/>
            <ac:picMk id="24" creationId="{BC2B3AE5-3E10-4982-8B6E-3EBD5C88E3CC}"/>
          </ac:picMkLst>
        </pc:picChg>
        <pc:picChg chg="add del mod">
          <ac:chgData name="PhDr. Zitniakova Gurgova Beata PhD." userId="03e13770-985b-45ed-a8da-4e918e5270df" providerId="ADAL" clId="{D5F26099-EA3C-498C-9623-39663AAD9864}" dt="2025-06-06T08:30:56.436" v="212" actId="478"/>
          <ac:picMkLst>
            <pc:docMk/>
            <pc:sldMk cId="1327508263" sldId="256"/>
            <ac:picMk id="25" creationId="{8DC96FFB-B6C7-4215-BB32-B315424E97D5}"/>
          </ac:picMkLst>
        </pc:picChg>
        <pc:picChg chg="add mod">
          <ac:chgData name="PhDr. Zitniakova Gurgova Beata PhD." userId="03e13770-985b-45ed-a8da-4e918e5270df" providerId="ADAL" clId="{D5F26099-EA3C-498C-9623-39663AAD9864}" dt="2025-06-06T08:32:17.051" v="224" actId="1076"/>
          <ac:picMkLst>
            <pc:docMk/>
            <pc:sldMk cId="1327508263" sldId="256"/>
            <ac:picMk id="30" creationId="{07EBF610-E118-4E7F-B99D-63CF80E71F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3888520"/>
            <a:ext cx="15911830" cy="8272039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12479561"/>
            <a:ext cx="14039850" cy="5736526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14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8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265006"/>
            <a:ext cx="4036457" cy="20135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265006"/>
            <a:ext cx="11875373" cy="20135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5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2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5923535"/>
            <a:ext cx="16145828" cy="9883545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5900583"/>
            <a:ext cx="16145828" cy="5197523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6325030"/>
            <a:ext cx="7955915" cy="1507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6325030"/>
            <a:ext cx="7955915" cy="1507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265011"/>
            <a:ext cx="16145828" cy="45925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5824529"/>
            <a:ext cx="7919352" cy="2854512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8679041"/>
            <a:ext cx="7919352" cy="12765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5824529"/>
            <a:ext cx="7958353" cy="2854512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8679041"/>
            <a:ext cx="7958353" cy="12765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5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47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584008"/>
            <a:ext cx="6037623" cy="554402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421022"/>
            <a:ext cx="9476899" cy="16885080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128034"/>
            <a:ext cx="6037623" cy="13205565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4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584008"/>
            <a:ext cx="6037623" cy="554402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421022"/>
            <a:ext cx="9476899" cy="16885080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128034"/>
            <a:ext cx="6037623" cy="13205565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58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265011"/>
            <a:ext cx="16145828" cy="459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6325030"/>
            <a:ext cx="16145828" cy="15075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2022110"/>
            <a:ext cx="4211955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2B6D-B5E4-4F49-8FFA-DD7F71D323E5}" type="datetimeFigureOut">
              <a:rPr lang="cs-CZ" smtClean="0"/>
              <a:t>06.06.2025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2022110"/>
            <a:ext cx="6317933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2022110"/>
            <a:ext cx="4211955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43C3-36B2-44D8-A97D-8D5B432AB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06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7/H0036706" TargetMode="External"/><Relationship Id="rId2" Type="http://schemas.openxmlformats.org/officeDocument/2006/relationships/hyperlink" Target="https://doi.org/10.1016/j.aip.2018.11.00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5"/>
          <p:cNvSpPr/>
          <p:nvPr/>
        </p:nvSpPr>
        <p:spPr>
          <a:xfrm>
            <a:off x="0" y="1"/>
            <a:ext cx="18722975" cy="4019550"/>
          </a:xfrm>
          <a:prstGeom prst="rect">
            <a:avLst/>
          </a:prstGeom>
          <a:solidFill>
            <a:srgbClr val="223B8F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17"/>
          <p:cNvSpPr/>
          <p:nvPr/>
        </p:nvSpPr>
        <p:spPr>
          <a:xfrm>
            <a:off x="0" y="1"/>
            <a:ext cx="18722975" cy="3342998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18"/>
          <p:cNvSpPr txBox="1">
            <a:spLocks noChangeArrowheads="1"/>
          </p:cNvSpPr>
          <p:nvPr/>
        </p:nvSpPr>
        <p:spPr bwMode="auto">
          <a:xfrm>
            <a:off x="0" y="209092"/>
            <a:ext cx="18722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k-SK" sz="4800" b="1" dirty="0">
                <a:solidFill>
                  <a:schemeClr val="bg1"/>
                </a:solidFill>
                <a:latin typeface="+mn-lt"/>
              </a:rPr>
              <a:t>Využitie tanečno-pohybovej terapie pri práci s depresívnymi pacientami</a:t>
            </a:r>
            <a:endParaRPr lang="sk-SK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ovéPole 19"/>
          <p:cNvSpPr txBox="1">
            <a:spLocks noChangeArrowheads="1"/>
          </p:cNvSpPr>
          <p:nvPr/>
        </p:nvSpPr>
        <p:spPr bwMode="auto">
          <a:xfrm>
            <a:off x="0" y="1332668"/>
            <a:ext cx="18722975" cy="6771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sz="3800" b="1" dirty="0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Žitniaková Gurgová B.</a:t>
            </a:r>
            <a:endParaRPr lang="cs-CZ" sz="3800" b="1" baseline="30000" dirty="0">
              <a:solidFill>
                <a:schemeClr val="bg1"/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9" name="TextovéPole 20"/>
          <p:cNvSpPr txBox="1">
            <a:spLocks noChangeArrowheads="1"/>
          </p:cNvSpPr>
          <p:nvPr/>
        </p:nvSpPr>
        <p:spPr bwMode="auto">
          <a:xfrm>
            <a:off x="0" y="2404085"/>
            <a:ext cx="18722975" cy="5078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cs-CZ" sz="2700" b="1" dirty="0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Pedagogická fakulta UMB, Katedra </a:t>
            </a:r>
            <a:r>
              <a:rPr lang="cs-CZ" sz="2700" b="1" dirty="0" err="1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psychológie</a:t>
            </a:r>
            <a:r>
              <a:rPr lang="cs-CZ" sz="2700" b="1" dirty="0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, Banská Bystrica</a:t>
            </a:r>
          </a:p>
        </p:txBody>
      </p:sp>
      <p:sp>
        <p:nvSpPr>
          <p:cNvPr id="10" name="TextovéPole 21"/>
          <p:cNvSpPr txBox="1">
            <a:spLocks noChangeArrowheads="1"/>
          </p:cNvSpPr>
          <p:nvPr/>
        </p:nvSpPr>
        <p:spPr bwMode="auto">
          <a:xfrm>
            <a:off x="753979" y="4193388"/>
            <a:ext cx="17124588" cy="2450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sk-SK" sz="2400" b="1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Charakteristika depresie ako psychiatrickej diagnózy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endParaRPr lang="sk-SK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Unipolárna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depresia sa už roky umiestňuje v prvej desiatke všetkých ochorení, ktoré sú príčinou invalidity v populácii (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Hašto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2005) a medzi duševnými ochoreniami jej patrí absolútne prvenstvo z hľadiska spôsobenia počtu rokov práceneschopnosti a častosti výskytu, kde celoživotná prevalencia predstavuje 16% (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Barlow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Durand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2011).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Unipolárna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depresia sa už roky umiestňuje v prvej desiatke všetkých ochorení, ktoré sú príčinou invalidity v populácii (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Hašto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2005) a medzi duševnými ochoreniami jej patrí absolútne prvenstvo z hľadiska spôsobenia počtu rokov práceneschopnosti a častosti výskytu, kde celoživotná prevalencia predstavuje 16% (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Barlow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Durand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2011). Podľa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Praška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a 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Praškovej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(2003) sa depresia aspoň raz za život objaví u takmer každého piateho človeka a potvrdzuje to aj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Kořínková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a Novotný (2007), ktorí taktiež uvádzajú priemernú celoživotnú prevalenciu depresie na úrovni 16% - 17,1%. K symptómom depresie patrí podľa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Praška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a Možného (1999) skleslá nálada, nízka energia a chuť na aktivity, nízke sebavedomie, pocity bezcennosti a viny, celkový pesimistický pohľad na budúcnosť, samovražedné myšlienky, znížená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apetencia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. Autori uvádzajú aj somatické problémy ako bolesti hlavy a brucha. </a:t>
            </a:r>
          </a:p>
          <a:p>
            <a:endParaRPr lang="sk-SK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400" b="1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Pohybová analýza pacientov s depresiou</a:t>
            </a:r>
            <a:endParaRPr lang="sk-SK" sz="2400" dirty="0">
              <a:solidFill>
                <a:schemeClr val="accent5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Pri výskume pohybového profilu pacientov s depresiou existujú dve hlavné výskumné metódy (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Lin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&amp;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Payne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2019). </a:t>
            </a:r>
            <a:r>
              <a:rPr lang="sk-SK" sz="2400" b="1" dirty="0">
                <a:effectLst/>
                <a:latin typeface="+mn-lt"/>
                <a:ea typeface="Calibri" panose="020F0502020204030204" pitchFamily="34" charset="0"/>
              </a:rPr>
              <a:t>Prvou metódou 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je pozorovanie hornej časti tela a výrazu tváre, ktoré sa zvyčajne používajú pri verbálnej terapii pri polohe klientov v sede. Podľa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Waxera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(1974) majú títo pacienti obmedzenú mimiku tváre, vyhýbajú sa očnému kontaktu a pozerajú sa smerom nadol. </a:t>
            </a:r>
            <a:r>
              <a:rPr lang="sk-SK" sz="2400" b="1" dirty="0">
                <a:effectLst/>
                <a:latin typeface="+mn-lt"/>
                <a:ea typeface="Calibri" panose="020F0502020204030204" pitchFamily="34" charset="0"/>
              </a:rPr>
              <a:t>Druhou metódou 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je pozorovanie pohybu celého tela klienta. Podľa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Stanton-Jones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(1992, s. 232) majú pacienti s depresiou tendenciu k "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floating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" kvalite, menej rôznym kombináciám úsilia, obmedzenému používaniu priestoru a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kinesféry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, obmedzenú komplexnosť pohybu, menej polôh a gest a neutrálnu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weight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(váhu).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Michalak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et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</a:rPr>
              <a:t>al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</a:rPr>
              <a:t> (2009) konštatujú, že depresia/smútok sa stelesňuje so vzormi chôdze, ktoré sa vyznačujú zníženou rýchlosťou chôdze, kývaním paží, veľkými bočnými kývavými pohybmi hornej časti tela a zhrbenejším držaním tela. </a:t>
            </a:r>
            <a:endParaRPr lang="sk-SK" sz="2400" dirty="0">
              <a:latin typeface="+mn-lt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2400" b="1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Využívanie tanečno-pohybovej terapie pri pacientoch s depresiou </a:t>
            </a:r>
            <a:endParaRPr lang="sk-SK" sz="2400" dirty="0">
              <a:solidFill>
                <a:schemeClr val="accent5">
                  <a:lumMod val="75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 práci s pacientami s depresiou sa nám osvedčila jasne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štrukturovaná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rytmická hudba, odporúčame vyhnúť sa slabo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štrukturovanej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melancholickej hudbe. V tanečno-pohybovej terapii s týmito pacientami sa osvedčilo používanie imitácie (napr. v kruhu Marian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Chace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alebo opakovanie jednoduchých pohybových prvkov), zapájanie práce horných končatín do vyšších úrovní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kinesféry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kráčanie v priestore na rôzne inštrukcie, využívanie rekvizít a pod. Dôležitá je však aj úvodná verbálna časť stretnutia, kde títo pacienti často hovoria o fyzických symptómoch ochorenia, alebo ako súčasť nežiadúcich účinkov farmakoterapie v podobe napr. nízkeho krvného tlaku, problémov so stabilitou, stuhnutím tvárových svalov, ktoré zasa prinášali problémy s artikuláciou. Podobne aj </a:t>
            </a:r>
            <a:r>
              <a:rPr lang="sk-SK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elektrokonvulzívna</a:t>
            </a:r>
            <a:r>
              <a:rPr lang="sk-SK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terapia, ktorá mala tiež vplyv na únavu pacienta a niekedy aj na ich dočasnú zmätenosť. Po pohybovej časti nasleduje záverečné verbálne zdieľanie, kde sme u niekoľkých pacientov vnímali, alebo aj sami verbalizovali zlepšenie ich stavu bezprostredne po pohybovej časti, aspoň na istú dobu. </a:t>
            </a: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Barlow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D. H., &amp;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Durand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V. M. (2011).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Abnormal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Psychology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Integrative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(6th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Wadsworth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Hašto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J. (2005). Vzťahová väzba: Ku koreňom lásky a úzkosti. Vydavateľstvo F.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Kořínková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V., &amp; Novotný, V. (2007). Metodický list racionálnej farmakoterapie – 42. Racionálna liečba depresie. Metodický list Ústrednej komisie racionálnej farmakoterapie a liekovej politiky MZ SR.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Y., &amp;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Payne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H. (2019).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speaks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A study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focusing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depression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 Taiwan.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Psychotherapy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64, 39–48. </a:t>
            </a:r>
            <a:r>
              <a:rPr lang="sk-SK" sz="14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https://doi.org/10.1016/j.aip.2018.11.009</a:t>
            </a:r>
            <a:endParaRPr lang="sk-SK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Michalak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J.,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Troj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N.,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Schulte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D., &amp;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Heidenreich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T. (2006).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Mindful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walking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associations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depression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mindfulness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gaitpatterns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presented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congress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Association of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Therapies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(EABCT),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Paris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France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Praško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J., Možný, P., (1999).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Kognitivně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behaviorální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terapie – úvod do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teorie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praxe.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Triton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Stanton-Jones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K., (1992).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Dance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Psychiatry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London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Routledge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Waxer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P. (1974).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Nonverbal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cues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depression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Abnormal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Psychology</a:t>
            </a:r>
            <a:r>
              <a:rPr lang="sk-SK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83(3), 319–322. </a:t>
            </a:r>
            <a:r>
              <a:rPr lang="sk-SK" sz="14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https://doi.org/10.1037/H0036706</a:t>
            </a:r>
            <a:endParaRPr lang="sk-SK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sz="20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sk-SK" sz="20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sk-SK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extovéPole 24"/>
          <p:cNvSpPr txBox="1">
            <a:spLocks noChangeArrowheads="1"/>
          </p:cNvSpPr>
          <p:nvPr/>
        </p:nvSpPr>
        <p:spPr bwMode="auto">
          <a:xfrm>
            <a:off x="753979" y="20165391"/>
            <a:ext cx="16859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749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</a:pPr>
            <a:r>
              <a:rPr lang="sk-SK" sz="2100" b="1" dirty="0">
                <a:solidFill>
                  <a:schemeClr val="accent5">
                    <a:lumMod val="75000"/>
                  </a:schemeClr>
                </a:solidFill>
              </a:rPr>
              <a:t>Zdroje</a:t>
            </a:r>
          </a:p>
        </p:txBody>
      </p:sp>
      <p:pic>
        <p:nvPicPr>
          <p:cNvPr id="22" name="Picture 2" descr="The Art of Integral Embodiment">
            <a:extLst>
              <a:ext uri="{FF2B5EF4-FFF2-40B4-BE49-F238E27FC236}">
                <a16:creationId xmlns:a16="http://schemas.microsoft.com/office/drawing/2014/main" id="{EF110FB2-8BAD-4988-A4F9-E3FE22446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7" r="18116" b="-1"/>
          <a:stretch/>
        </p:blipFill>
        <p:spPr bwMode="auto">
          <a:xfrm>
            <a:off x="0" y="1478125"/>
            <a:ext cx="2899362" cy="254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Salvador Dali Tribute | LoveArtPix">
            <a:extLst>
              <a:ext uri="{FF2B5EF4-FFF2-40B4-BE49-F238E27FC236}">
                <a16:creationId xmlns:a16="http://schemas.microsoft.com/office/drawing/2014/main" id="{BC2B3AE5-3E10-4982-8B6E-3EBD5C88E3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1" r="1" b="18872"/>
          <a:stretch/>
        </p:blipFill>
        <p:spPr bwMode="auto">
          <a:xfrm>
            <a:off x="15629771" y="1303722"/>
            <a:ext cx="3090029" cy="270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Embodiment - Mind &amp; Life Institute">
            <a:extLst>
              <a:ext uri="{FF2B5EF4-FFF2-40B4-BE49-F238E27FC236}">
                <a16:creationId xmlns:a16="http://schemas.microsoft.com/office/drawing/2014/main" id="{07EBF610-E118-4E7F-B99D-63CF80E71F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" r="-2" b="9467"/>
          <a:stretch/>
        </p:blipFill>
        <p:spPr bwMode="auto">
          <a:xfrm>
            <a:off x="14830032" y="22134732"/>
            <a:ext cx="3889768" cy="1625381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50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B6A5C0AF3F944980ECB33B26987F2C" ma:contentTypeVersion="14" ma:contentTypeDescription="Umožňuje vytvoriť nový dokument." ma:contentTypeScope="" ma:versionID="dbd45e5939366e9c645cbbc77d22ce4c">
  <xsd:schema xmlns:xsd="http://www.w3.org/2001/XMLSchema" xmlns:xs="http://www.w3.org/2001/XMLSchema" xmlns:p="http://schemas.microsoft.com/office/2006/metadata/properties" xmlns:ns3="2956f038-82bd-48aa-bd58-e831cb82e57b" xmlns:ns4="5514d65b-7d0c-4d32-a4ae-ebae976a29bf" targetNamespace="http://schemas.microsoft.com/office/2006/metadata/properties" ma:root="true" ma:fieldsID="1eddba379653e238b78fb11b0e20c401" ns3:_="" ns4:_="">
    <xsd:import namespace="2956f038-82bd-48aa-bd58-e831cb82e57b"/>
    <xsd:import namespace="5514d65b-7d0c-4d32-a4ae-ebae976a29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6f038-82bd-48aa-bd58-e831cb82e5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4d65b-7d0c-4d32-a4ae-ebae976a2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E9C903-DACB-4A5B-BD25-BDFA1E9BF4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0A2F1-B2D0-4C33-8C7D-4199D43707DE}">
  <ds:schemaRefs>
    <ds:schemaRef ds:uri="http://schemas.microsoft.com/office/2006/metadata/properties"/>
    <ds:schemaRef ds:uri="http://schemas.microsoft.com/office/2006/documentManagement/types"/>
    <ds:schemaRef ds:uri="5514d65b-7d0c-4d32-a4ae-ebae976a29b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956f038-82bd-48aa-bd58-e831cb82e57b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10A368D-CB65-4B4F-9A24-10F4BEEF2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6f038-82bd-48aa-bd58-e831cb82e57b"/>
    <ds:schemaRef ds:uri="5514d65b-7d0c-4d32-a4ae-ebae976a2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826</Words>
  <Application>Microsoft Office PowerPoint</Application>
  <PresentationFormat>Vlastná</PresentationFormat>
  <Paragraphs>27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Hájek</dc:creator>
  <cp:lastModifiedBy>PhDr. Zitniakova Gurgova Beata PhD.</cp:lastModifiedBy>
  <cp:revision>29</cp:revision>
  <dcterms:created xsi:type="dcterms:W3CDTF">2014-01-06T08:57:06Z</dcterms:created>
  <dcterms:modified xsi:type="dcterms:W3CDTF">2025-06-06T08:32:20Z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0x0101001FB6A5C0AF3F944980ECB33B26987F2C</vt:lpwstr>
  </property>
</Properties>
</file>